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8"/>
  </p:notesMasterIdLst>
  <p:sldIdLst>
    <p:sldId id="257" r:id="rId2"/>
    <p:sldId id="266" r:id="rId3"/>
    <p:sldId id="256" r:id="rId4"/>
    <p:sldId id="258" r:id="rId5"/>
    <p:sldId id="265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BF3"/>
    <a:srgbClr val="E2AC00"/>
    <a:srgbClr val="7447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3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F0A163-9551-41D2-A644-6D0CB2131360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5333B5-6621-43F5-9678-557A9AAFC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333B5-6621-43F5-9678-557A9AAFC56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7E5E-4803-49E6-958E-C2D884873675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1DAC-B637-4AED-BFFC-897E9A49A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9478-2DE0-46BB-B04B-FC46604F60C3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2D2F-3460-4AF5-8C49-C6E16B46E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58BB-B1CB-4A59-A85E-77A18758D48E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89BDF-1024-447D-A229-7A66EF7C8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7E7A-8A1F-40DB-A581-5972D9F9D658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F0E9-F0F4-40A2-A04F-6ABFA3327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88D4-D915-4043-8CC5-62E2652C43AA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F6BE-64BA-4F8C-AB02-17F0B09FD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4B1FF-2250-4D09-AB34-7C1929EBBBAF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0ABB-AF57-4FE9-A171-49E6F788B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4E1E-012F-43C1-9C0D-63C94EC40803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2C2C-2A9E-47A9-847D-78B61D6C7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23EC-6F02-44A5-8690-CF744772768E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E613-E1BB-4E39-90B5-85890BB5C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8B51-4F47-4078-B985-9DFEC5DEDBCE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5D6D-57BC-4E1B-BB3E-805F78896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CDB9-1F59-4FB7-8A2C-563346DFBE95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1A1F-753F-441F-AFEE-9E45F5501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8B57-CFF3-4D41-8102-C24036D8F1D7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4BB6-C6A6-406D-9145-B4778845A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4ABBE2-E24B-43FE-9283-FB0A1D3B9264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F0C34F-94D2-43A6-A1BB-58CA2F07E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Global Leadership in Law Enforcement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Ashley N. Shannon</a:t>
            </a:r>
          </a:p>
          <a:p>
            <a:pPr algn="ctr">
              <a:buFont typeface="Arial" charset="0"/>
              <a:buNone/>
            </a:pPr>
            <a:r>
              <a:rPr lang="en-US" dirty="0" smtClean="0"/>
              <a:t>EMD 350V M70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743200"/>
            <a:ext cx="2133601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iversity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5800" y="4749800"/>
            <a:ext cx="21082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increasingly diverse population presents  law enforcement leaders with many challenges</a:t>
            </a:r>
          </a:p>
          <a:p>
            <a:endParaRPr lang="en-US" dirty="0" smtClean="0"/>
          </a:p>
          <a:p>
            <a:r>
              <a:rPr lang="en-US" dirty="0" smtClean="0"/>
              <a:t>Terrorist threats and cyber technology has geographic, regional and global impact.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219200"/>
          </a:xfrm>
        </p:spPr>
        <p:txBody>
          <a:bodyPr/>
          <a:lstStyle/>
          <a:p>
            <a:r>
              <a:rPr lang="en-US" dirty="0" smtClean="0"/>
              <a:t>Vision</a:t>
            </a:r>
          </a:p>
        </p:txBody>
      </p:sp>
      <p:sp>
        <p:nvSpPr>
          <p:cNvPr id="409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624840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i="1" smtClean="0">
                <a:solidFill>
                  <a:srgbClr val="E2AC00"/>
                </a:solidFill>
                <a:latin typeface="Microsoft YaHei" pitchFamily="34" charset="-122"/>
                <a:ea typeface="Microsoft YaHei" pitchFamily="34" charset="-122"/>
                <a:cs typeface="Tahoma" pitchFamily="34" charset="0"/>
              </a:rPr>
              <a:t>Maximizing Potential</a:t>
            </a:r>
          </a:p>
        </p:txBody>
      </p:sp>
      <p:pic>
        <p:nvPicPr>
          <p:cNvPr id="4100" name="Picture 3" descr="olympic_ring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7526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1524000" y="5181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haroni" pitchFamily="2" charset="-79"/>
                <a:cs typeface="Aharoni" pitchFamily="2" charset="-79"/>
              </a:rPr>
              <a:t>Community Building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990600" y="28956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373BF3"/>
                </a:solidFill>
                <a:latin typeface="Calibri" pitchFamily="34" charset="0"/>
              </a:rPr>
              <a:t>Ethical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400" b="1" dirty="0">
                <a:solidFill>
                  <a:srgbClr val="373BF3"/>
                </a:solidFill>
                <a:latin typeface="Calibri" pitchFamily="34" charset="0"/>
              </a:rPr>
              <a:t>Leadership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4267200" y="28194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373BF3"/>
                </a:solidFill>
                <a:latin typeface="Calibri" pitchFamily="34" charset="0"/>
              </a:rPr>
              <a:t>International Leadership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562600" y="28194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7700230">
            <a:off x="5113338" y="1687513"/>
            <a:ext cx="2349500" cy="381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Arc 26"/>
          <p:cNvSpPr/>
          <p:nvPr/>
        </p:nvSpPr>
        <p:spPr>
          <a:xfrm rot="7700230">
            <a:off x="5217319" y="1639094"/>
            <a:ext cx="3005138" cy="381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Arc 27"/>
          <p:cNvSpPr/>
          <p:nvPr/>
        </p:nvSpPr>
        <p:spPr>
          <a:xfrm rot="7700230">
            <a:off x="5209381" y="1443831"/>
            <a:ext cx="4256088" cy="381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791200" y="3124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48400" y="35814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34"/>
          <p:cNvSpPr txBox="1">
            <a:spLocks noChangeArrowheads="1"/>
          </p:cNvSpPr>
          <p:nvPr/>
        </p:nvSpPr>
        <p:spPr bwMode="auto">
          <a:xfrm>
            <a:off x="1828800" y="38100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373BF3"/>
                </a:solidFill>
                <a:latin typeface="Calibri" pitchFamily="34" charset="0"/>
              </a:rPr>
              <a:t>Interdisciplinary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>
                <a:solidFill>
                  <a:srgbClr val="373BF3"/>
                </a:solidFill>
                <a:latin typeface="Calibri" pitchFamily="34" charset="0"/>
              </a:rPr>
              <a:t>Leadership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2819400"/>
            <a:ext cx="990600" cy="304800"/>
          </a:xfrm>
          <a:prstGeom prst="rect">
            <a:avLst/>
          </a:prstGeom>
          <a:noFill/>
        </p:spPr>
        <p:txBody>
          <a:bodyPr>
            <a:prstTxWarp prst="textTriang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373BF3"/>
                </a:solidFill>
                <a:latin typeface="+mn-lt"/>
                <a:cs typeface="+mn-cs"/>
              </a:rPr>
              <a:t>Vision</a:t>
            </a:r>
          </a:p>
        </p:txBody>
      </p:sp>
      <p:sp>
        <p:nvSpPr>
          <p:cNvPr id="4113" name="TextBox 21"/>
          <p:cNvSpPr txBox="1">
            <a:spLocks noChangeArrowheads="1"/>
          </p:cNvSpPr>
          <p:nvPr/>
        </p:nvSpPr>
        <p:spPr bwMode="auto">
          <a:xfrm>
            <a:off x="3429000" y="38100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373BF3"/>
                </a:solidFill>
                <a:latin typeface="Calibri" pitchFamily="34" charset="0"/>
              </a:rPr>
              <a:t>Entrepreneurial Leadership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0" y="3886200"/>
            <a:ext cx="914400" cy="369332"/>
          </a:xfrm>
          <a:prstGeom prst="rect">
            <a:avLst/>
          </a:prstGeom>
          <a:noFill/>
        </p:spPr>
        <p:txBody>
          <a:bodyPr>
            <a:prstTxWarp prst="textFadeRight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Risk</a:t>
            </a:r>
          </a:p>
        </p:txBody>
      </p:sp>
      <p:sp>
        <p:nvSpPr>
          <p:cNvPr id="24" name="TextBox 23"/>
          <p:cNvSpPr txBox="1"/>
          <p:nvPr/>
        </p:nvSpPr>
        <p:spPr>
          <a:xfrm rot="19414215">
            <a:off x="4576702" y="4321472"/>
            <a:ext cx="1074228" cy="369332"/>
          </a:xfrm>
          <a:prstGeom prst="rect">
            <a:avLst/>
          </a:prstGeom>
          <a:noFill/>
        </p:spPr>
        <p:txBody>
          <a:bodyPr>
            <a:prstTxWarp prst="textTriangle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+mn-cs"/>
              </a:rPr>
              <a:t>Change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3502900">
            <a:off x="4737022" y="3046521"/>
            <a:ext cx="1889395" cy="369332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73BF3"/>
                </a:solidFill>
                <a:latin typeface="+mn-lt"/>
                <a:cs typeface="+mn-cs"/>
              </a:rPr>
              <a:t>Empowerment</a:t>
            </a:r>
          </a:p>
        </p:txBody>
      </p:sp>
      <p:sp>
        <p:nvSpPr>
          <p:cNvPr id="4117" name="TextBox 35"/>
          <p:cNvSpPr txBox="1">
            <a:spLocks noChangeArrowheads="1"/>
          </p:cNvSpPr>
          <p:nvPr/>
        </p:nvSpPr>
        <p:spPr bwMode="auto">
          <a:xfrm rot="-2817325">
            <a:off x="5381626" y="2182812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>
                <a:solidFill>
                  <a:srgbClr val="373BF3"/>
                </a:solidFill>
                <a:latin typeface="Calibri" pitchFamily="34" charset="0"/>
              </a:rPr>
              <a:t>Commitment</a:t>
            </a:r>
          </a:p>
        </p:txBody>
      </p:sp>
      <p:sp>
        <p:nvSpPr>
          <p:cNvPr id="4118" name="TextBox 36"/>
          <p:cNvSpPr txBox="1">
            <a:spLocks noChangeArrowheads="1"/>
          </p:cNvSpPr>
          <p:nvPr/>
        </p:nvSpPr>
        <p:spPr bwMode="auto">
          <a:xfrm rot="-2697402">
            <a:off x="5699125" y="23225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dirty="0">
                <a:solidFill>
                  <a:srgbClr val="373BF3"/>
                </a:solidFill>
                <a:latin typeface="Calibri" pitchFamily="34" charset="0"/>
              </a:rPr>
              <a:t>Integrity</a:t>
            </a:r>
          </a:p>
        </p:txBody>
      </p:sp>
      <p:sp>
        <p:nvSpPr>
          <p:cNvPr id="4119" name="TextBox 37"/>
          <p:cNvSpPr txBox="1">
            <a:spLocks noChangeArrowheads="1"/>
          </p:cNvSpPr>
          <p:nvPr/>
        </p:nvSpPr>
        <p:spPr bwMode="auto">
          <a:xfrm rot="-2790260">
            <a:off x="5838825" y="2894013"/>
            <a:ext cx="827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>
                <a:solidFill>
                  <a:srgbClr val="373BF3"/>
                </a:solidFill>
                <a:latin typeface="Calibri" pitchFamily="34" charset="0"/>
              </a:rPr>
              <a:t>Trust</a:t>
            </a:r>
          </a:p>
        </p:txBody>
      </p:sp>
      <p:sp>
        <p:nvSpPr>
          <p:cNvPr id="4120" name="TextBox 30"/>
          <p:cNvSpPr txBox="1">
            <a:spLocks noChangeArrowheads="1"/>
          </p:cNvSpPr>
          <p:nvPr/>
        </p:nvSpPr>
        <p:spPr bwMode="auto">
          <a:xfrm>
            <a:off x="6934200" y="259080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E2AC00"/>
                </a:solidFill>
                <a:latin typeface="Calibri" pitchFamily="34" charset="0"/>
                <a:cs typeface="Aharoni" pitchFamily="2" charset="-79"/>
              </a:rPr>
              <a:t>Adapt</a:t>
            </a:r>
          </a:p>
        </p:txBody>
      </p:sp>
      <p:sp>
        <p:nvSpPr>
          <p:cNvPr id="4121" name="TextBox 32"/>
          <p:cNvSpPr txBox="1">
            <a:spLocks noChangeArrowheads="1"/>
          </p:cNvSpPr>
          <p:nvPr/>
        </p:nvSpPr>
        <p:spPr bwMode="auto">
          <a:xfrm>
            <a:off x="6705600" y="2895600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E2AC00"/>
                </a:solidFill>
                <a:latin typeface="Calibri" pitchFamily="34" charset="0"/>
              </a:rPr>
              <a:t>Anticipate</a:t>
            </a:r>
          </a:p>
        </p:txBody>
      </p:sp>
      <p:sp>
        <p:nvSpPr>
          <p:cNvPr id="4122" name="TextBox 33"/>
          <p:cNvSpPr txBox="1">
            <a:spLocks noChangeArrowheads="1"/>
          </p:cNvSpPr>
          <p:nvPr/>
        </p:nvSpPr>
        <p:spPr bwMode="auto">
          <a:xfrm>
            <a:off x="6400800" y="335280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E2AC00"/>
                </a:solidFill>
                <a:latin typeface="Calibri" pitchFamily="34" charset="0"/>
              </a:rPr>
              <a:t>Forward Thinking</a:t>
            </a:r>
          </a:p>
        </p:txBody>
      </p:sp>
      <p:sp>
        <p:nvSpPr>
          <p:cNvPr id="41" name="Arc 40"/>
          <p:cNvSpPr/>
          <p:nvPr/>
        </p:nvSpPr>
        <p:spPr>
          <a:xfrm rot="7700230">
            <a:off x="5306218" y="1413669"/>
            <a:ext cx="4945063" cy="381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24" name="TextBox 41"/>
          <p:cNvSpPr txBox="1">
            <a:spLocks noChangeArrowheads="1"/>
          </p:cNvSpPr>
          <p:nvPr/>
        </p:nvSpPr>
        <p:spPr bwMode="auto">
          <a:xfrm rot="-2953412">
            <a:off x="6052344" y="2880519"/>
            <a:ext cx="1295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>
                <a:solidFill>
                  <a:srgbClr val="373BF3"/>
                </a:solidFill>
                <a:latin typeface="Calibri" pitchFamily="34" charset="0"/>
              </a:rPr>
              <a:t>Shared Values</a:t>
            </a:r>
          </a:p>
        </p:txBody>
      </p:sp>
      <p:sp>
        <p:nvSpPr>
          <p:cNvPr id="39" name="Left Arrow 38"/>
          <p:cNvSpPr/>
          <p:nvPr/>
        </p:nvSpPr>
        <p:spPr>
          <a:xfrm>
            <a:off x="5943600" y="4038600"/>
            <a:ext cx="19050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26" name="TextBox 43"/>
          <p:cNvSpPr txBox="1">
            <a:spLocks noChangeArrowheads="1"/>
          </p:cNvSpPr>
          <p:nvPr/>
        </p:nvSpPr>
        <p:spPr bwMode="auto">
          <a:xfrm>
            <a:off x="5867400" y="419100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Education &amp; Training</a:t>
            </a:r>
          </a:p>
        </p:txBody>
      </p:sp>
      <p:sp>
        <p:nvSpPr>
          <p:cNvPr id="40" name="Left Arrow 39"/>
          <p:cNvSpPr/>
          <p:nvPr/>
        </p:nvSpPr>
        <p:spPr>
          <a:xfrm>
            <a:off x="5410200" y="4800600"/>
            <a:ext cx="2590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28" name="TextBox 45"/>
          <p:cNvSpPr txBox="1">
            <a:spLocks noChangeArrowheads="1"/>
          </p:cNvSpPr>
          <p:nvPr/>
        </p:nvSpPr>
        <p:spPr bwMode="auto">
          <a:xfrm>
            <a:off x="5410200" y="4953000"/>
            <a:ext cx="259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Culturally Diverse Partnerships</a:t>
            </a:r>
          </a:p>
        </p:txBody>
      </p:sp>
      <p:pic>
        <p:nvPicPr>
          <p:cNvPr id="4129" name="Picture 9" descr="C:\Users\Pat.Shannon1-PC\AppData\Local\Microsoft\Windows\Temporary Internet Files\Content.IE5\QNIK1BWF\MCj029867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7462" y="5054600"/>
            <a:ext cx="15065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Objectives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Public Safety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	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	</a:t>
            </a:r>
            <a:r>
              <a:rPr lang="en-US" sz="1800" dirty="0" smtClean="0"/>
              <a:t>Responsiveness to emergencies and other threats 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Public Trust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		</a:t>
            </a:r>
            <a:r>
              <a:rPr lang="en-US" sz="1800" dirty="0" smtClean="0"/>
              <a:t>Reconcile and restore public confidence in law enforcement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Fairness and Equality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/>
              <a:t>		</a:t>
            </a:r>
            <a:r>
              <a:rPr lang="en-US" sz="1800" dirty="0" smtClean="0"/>
              <a:t>Effective, Efficient, and Equitable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		Develop information driven indicators for criminal activity (i.e. decision 	trees)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Impact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Ethical leadership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dirty="0" smtClean="0"/>
              <a:t>		Wisdom, understanding, justice, and fairness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Interdisciplinary leadership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dirty="0" smtClean="0"/>
              <a:t>		A diverse discipline of law enforcement leaders 	working constructively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Entrepreneurial leadership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		</a:t>
            </a:r>
            <a:r>
              <a:rPr lang="en-US" sz="2400" dirty="0" smtClean="0"/>
              <a:t>Geographic, regional and globally strategic solutions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International leadership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dirty="0" smtClean="0"/>
              <a:t>		Global alliances</a:t>
            </a:r>
          </a:p>
        </p:txBody>
      </p:sp>
      <p:pic>
        <p:nvPicPr>
          <p:cNvPr id="8196" name="Picture 8" descr="C:\Users\Pat.Shannon1-PC\AppData\Local\Microsoft\Windows\Temporary Internet Files\Content.IE5\73Y95IHL\MCBS02100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275" y="4860925"/>
            <a:ext cx="22447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Conclusion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new model for law enforcement leaders to deal effectively with multi-cultural</a:t>
            </a:r>
            <a:r>
              <a:rPr lang="en-US" smtClean="0"/>
              <a:t>, technological </a:t>
            </a:r>
            <a:r>
              <a:rPr lang="en-US" dirty="0" smtClean="0"/>
              <a:t>and international law issues.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4" name="Picture 5" descr="C:\Users\Pat.Shannon1-PC\AppData\Local\Microsoft\Windows\Temporary Internet Files\Content.IE5\ID53TOJE\MPj043324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4191000"/>
            <a:ext cx="27289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98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Global Leadership in Law Enforcement</vt:lpstr>
      <vt:lpstr>Introduction</vt:lpstr>
      <vt:lpstr>Vision</vt:lpstr>
      <vt:lpstr>Goals &amp; Objectives</vt:lpstr>
      <vt:lpstr>Impact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</dc:creator>
  <cp:lastModifiedBy>Fred Rodriguez</cp:lastModifiedBy>
  <cp:revision>87</cp:revision>
  <dcterms:created xsi:type="dcterms:W3CDTF">2010-03-02T15:07:47Z</dcterms:created>
  <dcterms:modified xsi:type="dcterms:W3CDTF">2010-04-16T03:36:00Z</dcterms:modified>
</cp:coreProperties>
</file>